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256" r:id="rId2"/>
    <p:sldId id="267" r:id="rId3"/>
    <p:sldId id="274" r:id="rId4"/>
    <p:sldId id="266" r:id="rId5"/>
    <p:sldId id="275" r:id="rId6"/>
    <p:sldId id="268" r:id="rId7"/>
    <p:sldId id="277" r:id="rId8"/>
    <p:sldId id="278" r:id="rId9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667" autoAdjust="0"/>
  </p:normalViewPr>
  <p:slideViewPr>
    <p:cSldViewPr>
      <p:cViewPr varScale="1">
        <p:scale>
          <a:sx n="52" d="100"/>
          <a:sy n="52" d="100"/>
        </p:scale>
        <p:origin x="-846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B46A712-18AD-4484-A019-C3F20C0D58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6590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9BDAB8C-75D5-4D21-AE22-6FED25BE828A}" type="slidenum">
              <a:rPr lang="en-US"/>
              <a:pPr eaLnBrk="1" hangingPunct="1"/>
              <a:t>1</a:t>
            </a:fld>
            <a:endParaRPr 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F323235-B31A-4353-AAC3-FAC389C34384}" type="slidenum">
              <a:rPr lang="en-US"/>
              <a:pPr eaLnBrk="1" hangingPunct="1"/>
              <a:t>2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F323235-B31A-4353-AAC3-FAC389C34384}" type="slidenum">
              <a:rPr lang="en-US"/>
              <a:pPr eaLnBrk="1" hangingPunct="1"/>
              <a:t>3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279C3AC-4531-4DAA-AE7F-977934E35742}" type="slidenum">
              <a:rPr lang="en-US"/>
              <a:pPr eaLnBrk="1" hangingPunct="1"/>
              <a:t>4</a:t>
            </a:fld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279C3AC-4531-4DAA-AE7F-977934E35742}" type="slidenum">
              <a:rPr lang="en-US"/>
              <a:pPr eaLnBrk="1" hangingPunct="1"/>
              <a:t>5</a:t>
            </a:fld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5662202-06D8-465C-B9A9-96332F6104DA}" type="slidenum">
              <a:rPr lang="en-US"/>
              <a:pPr eaLnBrk="1" hangingPunct="1"/>
              <a:t>6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5662202-06D8-465C-B9A9-96332F6104DA}" type="slidenum">
              <a:rPr lang="en-US"/>
              <a:pPr eaLnBrk="1" hangingPunct="1"/>
              <a:t>7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5662202-06D8-465C-B9A9-96332F6104DA}" type="slidenum">
              <a:rPr lang="en-US"/>
              <a:pPr eaLnBrk="1" hangingPunct="1"/>
              <a:t>8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283D4-1555-4FFE-8CC5-773FA12632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949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A9ED3-06FA-44BA-8C8C-227249EE6E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572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B1240-8EC9-4B70-9EFA-CE00ADE604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787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505200" y="2133600"/>
            <a:ext cx="3009900" cy="2940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505200" y="5226050"/>
            <a:ext cx="3009900" cy="2941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9AC2E-78EB-4CCD-BCF8-FF13936218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250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EB151-488B-45A4-995C-CD7F6FF9D4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850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C7375-D849-41B7-9B15-B20EC8A404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46AD1-5681-4042-B41F-AA1C8C80F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547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5BB28-3584-4FE7-9035-4FA04D69BD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918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38748-0E63-4726-89E8-472396AA5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345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7BED2-8457-42E5-BC0A-67F3BDA4FC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805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D2FA9-10A4-46A3-B422-27CDBC20C1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065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078FD-DE98-4C66-B44B-863FCB97D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877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EA92906-215A-4DB3-B7CF-6218D91405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12.1 The Fundamental Counting Principle and Permutations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04800" y="5264331"/>
            <a:ext cx="6191250" cy="1960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dirty="0" smtClean="0"/>
              <a:t>The notes are based on you having completed the homework.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Fundamental Counting Principle</a:t>
            </a:r>
          </a:p>
        </p:txBody>
      </p:sp>
      <p:sp>
        <p:nvSpPr>
          <p:cNvPr id="3" name="Rectangle 2"/>
          <p:cNvSpPr/>
          <p:nvPr/>
        </p:nvSpPr>
        <p:spPr>
          <a:xfrm>
            <a:off x="744583" y="2286000"/>
            <a:ext cx="5105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number of possible ways a set of events can occur.</a:t>
            </a:r>
            <a:endParaRPr lang="en-ZW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96983" y="3810000"/>
            <a:ext cx="510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number of possibilities is the product of the number of ways each event can occur.</a:t>
            </a:r>
            <a:endParaRPr lang="en-ZW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366713"/>
            <a:ext cx="2954383" cy="852487"/>
          </a:xfrm>
        </p:spPr>
        <p:txBody>
          <a:bodyPr/>
          <a:lstStyle/>
          <a:p>
            <a:pPr eaLnBrk="1" hangingPunct="1"/>
            <a:r>
              <a:rPr lang="en-US" dirty="0" smtClean="0"/>
              <a:t>Example</a:t>
            </a:r>
          </a:p>
        </p:txBody>
      </p:sp>
      <p:sp>
        <p:nvSpPr>
          <p:cNvPr id="3" name="Rectangle 2"/>
          <p:cNvSpPr/>
          <p:nvPr/>
        </p:nvSpPr>
        <p:spPr>
          <a:xfrm>
            <a:off x="744583" y="1221845"/>
            <a:ext cx="510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You want vanity license plates with 3 letters followed by 3 numbers.</a:t>
            </a:r>
            <a:endParaRPr lang="en-ZW" sz="3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04800" y="3200399"/>
            <a:ext cx="3810000" cy="584776"/>
            <a:chOff x="304800" y="3200399"/>
            <a:chExt cx="3810000" cy="584776"/>
          </a:xfrm>
        </p:grpSpPr>
        <p:sp>
          <p:nvSpPr>
            <p:cNvPr id="27" name="Rectangle 26"/>
            <p:cNvSpPr/>
            <p:nvPr/>
          </p:nvSpPr>
          <p:spPr>
            <a:xfrm>
              <a:off x="304800" y="3200400"/>
              <a:ext cx="21336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26*26*26</a:t>
              </a:r>
              <a:endParaRPr lang="en-ZW" sz="3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1981200" y="3200399"/>
              <a:ext cx="21336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*10*10*10</a:t>
              </a:r>
              <a:endParaRPr lang="en-ZW" sz="3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3505200" y="6985576"/>
            <a:ext cx="2667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=11,232,000</a:t>
            </a:r>
            <a:endParaRPr lang="en-ZW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5300" y="4724400"/>
            <a:ext cx="5105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if you do not want to repeat any letters or numbers?</a:t>
            </a:r>
            <a:endParaRPr lang="en-ZW" sz="3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57200" y="6400800"/>
            <a:ext cx="3810000" cy="584776"/>
            <a:chOff x="304800" y="3200399"/>
            <a:chExt cx="3810000" cy="584776"/>
          </a:xfrm>
        </p:grpSpPr>
        <p:sp>
          <p:nvSpPr>
            <p:cNvPr id="10" name="Rectangle 9"/>
            <p:cNvSpPr/>
            <p:nvPr/>
          </p:nvSpPr>
          <p:spPr>
            <a:xfrm>
              <a:off x="304800" y="3200400"/>
              <a:ext cx="21336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26*25*24</a:t>
              </a:r>
              <a:endParaRPr lang="en-ZW" sz="3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981200" y="3200399"/>
              <a:ext cx="21336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*10*9*8</a:t>
              </a:r>
              <a:endParaRPr lang="en-ZW" sz="3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4038600" y="3937575"/>
            <a:ext cx="2667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=17,576,000</a:t>
            </a:r>
            <a:endParaRPr lang="en-ZW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88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457200"/>
            <a:ext cx="6172200" cy="1828800"/>
          </a:xfrm>
        </p:spPr>
        <p:txBody>
          <a:bodyPr/>
          <a:lstStyle/>
          <a:p>
            <a:pPr eaLnBrk="1" hangingPunct="1"/>
            <a:r>
              <a:rPr lang="en-US" dirty="0" smtClean="0"/>
              <a:t>If there are n objects to be ordered, there are n! (read n factorial) ways to order them.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95300" y="4038600"/>
            <a:ext cx="61722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/>
            <a:r>
              <a:rPr lang="en-US" dirty="0" smtClean="0"/>
              <a:t>If there are n objects to be ordered but you only care about the first r. There are </a:t>
            </a:r>
          </a:p>
          <a:p>
            <a:pPr marL="0" indent="0" eaLnBrk="1" hangingPunct="1">
              <a:buNone/>
            </a:pPr>
            <a:r>
              <a:rPr lang="en-US" dirty="0"/>
              <a:t>	</a:t>
            </a:r>
            <a:r>
              <a:rPr lang="en-US" dirty="0" smtClean="0"/>
              <a:t>n(n-1)(n-2)…(n-r+1) </a:t>
            </a:r>
          </a:p>
          <a:p>
            <a:pPr marL="0" indent="0" eaLnBrk="1" hangingPunct="1">
              <a:buNone/>
            </a:pPr>
            <a:r>
              <a:rPr lang="en-US" dirty="0" smtClean="0"/>
              <a:t>ways to order them.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95300" y="2371997"/>
            <a:ext cx="6172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 eaLnBrk="1" hangingPunct="1">
              <a:buNone/>
            </a:pPr>
            <a:r>
              <a:rPr lang="en-US" dirty="0"/>
              <a:t>n</a:t>
            </a:r>
            <a:r>
              <a:rPr lang="en-US" dirty="0" smtClean="0"/>
              <a:t>!=n(n-1)(n-2)(n-3)…(3)(2)(1)</a:t>
            </a:r>
          </a:p>
          <a:p>
            <a:pPr marL="0" indent="0" algn="ctr" eaLnBrk="1" hangingPunct="1">
              <a:buNone/>
            </a:pPr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 bwMode="auto">
              <a:xfrm>
                <a:off x="685800" y="6629400"/>
                <a:ext cx="6172200" cy="20323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9pPr>
              </a:lstStyle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b="0" dirty="0" smtClean="0"/>
              </a:p>
              <a:p>
                <a:pPr marL="0" indent="0" algn="ctr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dirty="0" smtClean="0"/>
                            <m:t>n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(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n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−1)(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n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−2)(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n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−3)…3∗2∗1 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dirty="0" smtClean="0"/>
                            <m:t>(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n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−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r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)(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n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−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r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−1)(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n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−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r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−2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)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…3∗2∗1 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5800" y="6629400"/>
                <a:ext cx="6172200" cy="2032363"/>
              </a:xfrm>
              <a:prstGeom prst="rect">
                <a:avLst/>
              </a:prstGeom>
              <a:blipFill rotWithShape="1">
                <a:blip r:embed="rId3"/>
                <a:stretch>
                  <a:fillRect b="-120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95300" y="3074125"/>
            <a:ext cx="6172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 eaLnBrk="1" hangingPunct="1">
              <a:buNone/>
            </a:pPr>
            <a:r>
              <a:rPr lang="en-US" dirty="0" smtClean="0">
                <a:solidFill>
                  <a:srgbClr val="FF0000"/>
                </a:solidFill>
              </a:rPr>
              <a:t> By definition: 0!=1</a:t>
            </a:r>
          </a:p>
          <a:p>
            <a:pPr marL="0" indent="0" algn="ctr" eaLnBrk="1" hangingPunct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uiExpand="1" build="p"/>
      <p:bldP spid="3" grpId="0"/>
      <p:bldP spid="4" grpId="0" build="p"/>
      <p:bldP spid="5" grpId="0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 bwMode="auto">
              <a:xfrm>
                <a:off x="304800" y="609600"/>
                <a:ext cx="6172200" cy="20323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9pPr>
              </a:lstStyle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b="0" dirty="0" smtClean="0"/>
              </a:p>
              <a:p>
                <a:pPr marL="0" indent="0" algn="ctr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dirty="0" smtClean="0"/>
                            <m:t>n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(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n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−1)(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n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−2)(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n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−3)…3∗2∗1 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dirty="0" smtClean="0"/>
                            <m:t>(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n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−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r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)(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n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−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r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−1)(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n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−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r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−2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)</m:t>
                          </m:r>
                          <m:r>
                            <m:rPr>
                              <m:nor/>
                            </m:rPr>
                            <a:rPr lang="en-US" dirty="0" smtClean="0"/>
                            <m:t>…3∗2∗1 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4800" y="609600"/>
                <a:ext cx="6172200" cy="2032363"/>
              </a:xfrm>
              <a:prstGeom prst="rect">
                <a:avLst/>
              </a:prstGeom>
              <a:blipFill rotWithShape="1">
                <a:blip r:embed="rId3"/>
                <a:stretch>
                  <a:fillRect b="-120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568653" y="3087189"/>
            <a:ext cx="5644494" cy="15081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 eaLnBrk="1" hangingPunct="1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shorthand notation for this is</a:t>
            </a:r>
          </a:p>
          <a:p>
            <a:pPr marL="0" indent="0" algn="ctr" eaLnBrk="1" hangingPunct="1">
              <a:buNone/>
            </a:pPr>
            <a:r>
              <a:rPr lang="en-US" sz="6000" baseline="-25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60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6000" baseline="-25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endParaRPr lang="en-US" sz="6000" baseline="-25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9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6096" y="304800"/>
            <a:ext cx="68138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 a dog show there are 3 Chihuahuas, 5 Labradors, 4 poodles, and 3 beagles.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How many ways can they  line up in front of  the judges if each dog is unique?</a:t>
            </a:r>
            <a:endParaRPr lang="en-ZW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6774" y="36576"/>
            <a:ext cx="2540000" cy="700087"/>
          </a:xfrm>
        </p:spPr>
        <p:txBody>
          <a:bodyPr/>
          <a:lstStyle/>
          <a:p>
            <a:pPr eaLnBrk="1" hangingPunct="1"/>
            <a:r>
              <a:rPr lang="en-US" dirty="0" smtClean="0"/>
              <a:t>Example</a:t>
            </a: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0" y="3477308"/>
            <a:ext cx="3803904" cy="10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US" dirty="0" smtClean="0"/>
              <a:t>15!=15(14)(13)(12)…(3)(2)(1)</a:t>
            </a:r>
          </a:p>
          <a:p>
            <a:pPr marL="0" indent="0" eaLnBrk="1" hangingPunct="1">
              <a:buNone/>
            </a:pPr>
            <a:endParaRPr lang="en-US" dirty="0" smtClean="0"/>
          </a:p>
        </p:txBody>
      </p:sp>
      <p:sp>
        <p:nvSpPr>
          <p:cNvPr id="43" name="Rectangle 3"/>
          <p:cNvSpPr txBox="1">
            <a:spLocks noChangeArrowheads="1"/>
          </p:cNvSpPr>
          <p:nvPr/>
        </p:nvSpPr>
        <p:spPr bwMode="auto">
          <a:xfrm>
            <a:off x="60198" y="5105400"/>
            <a:ext cx="3352800" cy="1193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US" dirty="0" smtClean="0"/>
              <a:t>This is a bit much to do long hand.</a:t>
            </a:r>
          </a:p>
          <a:p>
            <a:pPr marL="0" indent="0" algn="ctr" eaLnBrk="1" hangingPunct="1">
              <a:buNone/>
            </a:pPr>
            <a:endParaRPr lang="en-US" dirty="0" smtClean="0"/>
          </a:p>
        </p:txBody>
      </p:sp>
      <p:pic>
        <p:nvPicPr>
          <p:cNvPr id="2" name="factorial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803904" y="2305050"/>
            <a:ext cx="3048000" cy="6210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38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30" grpId="0"/>
      <p:bldP spid="4098" grpId="0"/>
      <p:bldP spid="42" grpId="0" build="p"/>
      <p:bldP spid="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2540000" cy="928687"/>
          </a:xfrm>
        </p:spPr>
        <p:txBody>
          <a:bodyPr/>
          <a:lstStyle/>
          <a:p>
            <a:pPr eaLnBrk="1" hangingPunct="1"/>
            <a:r>
              <a:rPr lang="en-US" dirty="0" smtClean="0"/>
              <a:t>Example</a:t>
            </a:r>
          </a:p>
        </p:txBody>
      </p:sp>
      <p:sp>
        <p:nvSpPr>
          <p:cNvPr id="41" name="Rectangle 40"/>
          <p:cNvSpPr/>
          <p:nvPr/>
        </p:nvSpPr>
        <p:spPr>
          <a:xfrm>
            <a:off x="38100" y="36576"/>
            <a:ext cx="6019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How many ways can the  dogs take 1</a:t>
            </a:r>
            <a:r>
              <a:rPr lang="en-US" sz="3200" baseline="30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2</a:t>
            </a:r>
            <a:r>
              <a:rPr lang="en-US" sz="3200" baseline="30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and 3</a:t>
            </a:r>
            <a:r>
              <a:rPr lang="en-US" sz="3200" baseline="30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place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3"/>
              <p:cNvSpPr txBox="1">
                <a:spLocks noChangeArrowheads="1"/>
              </p:cNvSpPr>
              <p:nvPr/>
            </p:nvSpPr>
            <p:spPr bwMode="auto">
              <a:xfrm>
                <a:off x="-152400" y="2133600"/>
                <a:ext cx="3200400" cy="34181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9pPr>
              </a:lstStyle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4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000" b="0" i="1" smtClean="0">
                              <a:latin typeface="Cambria Math"/>
                            </a:rPr>
                            <m:t>15!</m:t>
                          </m:r>
                        </m:num>
                        <m:den>
                          <m:d>
                            <m:dPr>
                              <m:ctrlPr>
                                <a:rPr lang="en-US" sz="4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4000" b="0" i="1" smtClean="0">
                                  <a:latin typeface="Cambria Math"/>
                                </a:rPr>
                                <m:t>15−3</m:t>
                              </m:r>
                            </m:e>
                          </m:d>
                          <m:r>
                            <a:rPr lang="en-US" sz="4000" b="0" i="1" smtClean="0">
                              <a:latin typeface="Cambria Math"/>
                            </a:rPr>
                            <m:t>!</m:t>
                          </m:r>
                        </m:den>
                      </m:f>
                      <m:r>
                        <a:rPr lang="en-US" sz="40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4000" b="0" dirty="0" smtClean="0"/>
              </a:p>
              <a:p>
                <a:pPr marL="0" indent="0" eaLnBrk="1" hangingPunct="1">
                  <a:buNone/>
                </a:pPr>
                <a:endParaRPr lang="en-US" sz="4000" b="0" dirty="0" smtClean="0"/>
              </a:p>
              <a:p>
                <a:pPr marL="0" indent="0" algn="ctr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4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4000" b="0" i="0" smtClean="0">
                              <a:latin typeface="Cambria Math"/>
                            </a:rPr>
                            <m:t>15</m:t>
                          </m:r>
                          <m:r>
                            <m:rPr>
                              <m:nor/>
                            </m:rPr>
                            <a:rPr lang="en-US" sz="4000" dirty="0" smtClean="0"/>
                            <m:t>(1</m:t>
                          </m:r>
                          <m:r>
                            <m:rPr>
                              <m:nor/>
                            </m:rPr>
                            <a:rPr lang="en-US" sz="4000" b="0" i="0" dirty="0" smtClean="0"/>
                            <m:t>4</m:t>
                          </m:r>
                          <m:r>
                            <m:rPr>
                              <m:nor/>
                            </m:rPr>
                            <a:rPr lang="en-US" sz="4000" dirty="0" smtClean="0"/>
                            <m:t>)(</m:t>
                          </m:r>
                          <m:r>
                            <m:rPr>
                              <m:nor/>
                            </m:rPr>
                            <a:rPr lang="en-US" sz="4000" b="0" i="0" dirty="0" smtClean="0"/>
                            <m:t>13</m:t>
                          </m:r>
                          <m:r>
                            <m:rPr>
                              <m:nor/>
                            </m:rPr>
                            <a:rPr lang="en-US" sz="4000" dirty="0" smtClean="0"/>
                            <m:t>)</m:t>
                          </m:r>
                          <m:r>
                            <m:rPr>
                              <m:nor/>
                            </m:rPr>
                            <a:rPr lang="en-US" sz="4000" b="0" i="0" dirty="0" smtClean="0"/>
                            <m:t>12!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4000" b="0" i="0" smtClean="0">
                              <a:latin typeface="Cambria Math"/>
                            </a:rPr>
                            <m:t>12!</m:t>
                          </m:r>
                        </m:den>
                      </m:f>
                    </m:oMath>
                  </m:oMathPara>
                </a14:m>
                <a:endParaRPr lang="en-US" sz="4000" dirty="0" smtClean="0"/>
              </a:p>
            </p:txBody>
          </p:sp>
        </mc:Choice>
        <mc:Fallback>
          <p:sp>
            <p:nvSpPr>
              <p:cNvPr id="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52400" y="2133600"/>
                <a:ext cx="3200400" cy="341811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33528" y="6059268"/>
                <a:ext cx="1986135" cy="11875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/>
                        </a:rPr>
                        <m:t>1</m:t>
                      </m:r>
                      <m:r>
                        <a:rPr lang="en-US" sz="3600" b="0" i="1" smtClean="0">
                          <a:latin typeface="Cambria Math"/>
                        </a:rPr>
                        <m:t>5</m:t>
                      </m:r>
                      <m:d>
                        <m:d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14</m:t>
                          </m:r>
                        </m:e>
                      </m:d>
                      <m:d>
                        <m:d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13</m:t>
                          </m:r>
                        </m:e>
                      </m:d>
                      <m:r>
                        <a:rPr lang="en-US" sz="3600" b="0" i="1" smtClean="0">
                          <a:latin typeface="Cambria Math"/>
                        </a:rPr>
                        <m:t>=2730</m:t>
                      </m:r>
                    </m:oMath>
                  </m:oMathPara>
                </a14:m>
                <a:endParaRPr lang="en-ZW" sz="3600" dirty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" y="6059268"/>
                <a:ext cx="1986135" cy="1187569"/>
              </a:xfrm>
              <a:prstGeom prst="rect">
                <a:avLst/>
              </a:prstGeom>
              <a:blipFill rotWithShape="1">
                <a:blip r:embed="rId6"/>
                <a:stretch>
                  <a:fillRect r="-17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38100" y="1447800"/>
            <a:ext cx="56837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We say 15 dogs taken 3 at a time.</a:t>
            </a:r>
            <a:endParaRPr lang="en-ZW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15 taken 3 at a time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657600" y="2032575"/>
            <a:ext cx="3048000" cy="621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570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3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4098" grpId="0"/>
      <p:bldP spid="41" grpId="0"/>
      <p:bldP spid="6" grpId="0"/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457200" y="838200"/>
            <a:ext cx="6019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 a dog show there are 3 Chihuahuas, 5 Labradors, 4 poodles, and 3 beagles.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How many ways can they  line up in front of  the judges if dogs of the same breed are considered identical?</a:t>
            </a:r>
            <a:endParaRPr lang="en-ZW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2540000" cy="928687"/>
          </a:xfrm>
        </p:spPr>
        <p:txBody>
          <a:bodyPr/>
          <a:lstStyle/>
          <a:p>
            <a:pPr eaLnBrk="1" hangingPunct="1"/>
            <a:r>
              <a:rPr lang="en-US" dirty="0" smtClean="0"/>
              <a:t>Example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3"/>
              <p:cNvSpPr txBox="1">
                <a:spLocks noChangeArrowheads="1"/>
              </p:cNvSpPr>
              <p:nvPr/>
            </p:nvSpPr>
            <p:spPr bwMode="auto">
              <a:xfrm>
                <a:off x="457200" y="4024019"/>
                <a:ext cx="6172200" cy="34181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9pPr>
              </a:lstStyle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4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000" b="0" i="1" smtClean="0">
                              <a:latin typeface="Cambria Math"/>
                            </a:rPr>
                            <m:t>15!</m:t>
                          </m:r>
                        </m:num>
                        <m:den>
                          <m:r>
                            <a:rPr lang="en-US" sz="4000" b="0" i="1" smtClean="0">
                              <a:latin typeface="Cambria Math"/>
                            </a:rPr>
                            <m:t>3!5!4!3!</m:t>
                          </m:r>
                        </m:den>
                      </m:f>
                      <m:r>
                        <a:rPr lang="en-US" sz="40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4000" b="0" dirty="0" smtClean="0"/>
              </a:p>
              <a:p>
                <a:pPr marL="0" indent="0" eaLnBrk="1" hangingPunct="1">
                  <a:buNone/>
                </a:pPr>
                <a:endParaRPr lang="en-US" sz="4000" b="0" dirty="0" smtClean="0"/>
              </a:p>
              <a:p>
                <a:pPr marL="0" indent="0" algn="ctr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4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ZW" sz="4000">
                              <a:latin typeface="Times New Roman" pitchFamily="18" charset="0"/>
                              <a:cs typeface="Times New Roman" pitchFamily="18" charset="0"/>
                            </a:rPr>
                            <m:t>1</m:t>
                          </m:r>
                          <m:r>
                            <m:rPr>
                              <m:nor/>
                            </m:rPr>
                            <a:rPr lang="en-US" sz="4000" b="0" i="0" smtClean="0">
                              <a:latin typeface="Times New Roman" pitchFamily="18" charset="0"/>
                              <a:cs typeface="Times New Roman" pitchFamily="18" charset="0"/>
                            </a:rPr>
                            <m:t>,</m:t>
                          </m:r>
                          <m:r>
                            <m:rPr>
                              <m:nor/>
                            </m:rPr>
                            <a:rPr lang="en-ZW" sz="4000">
                              <a:latin typeface="Times New Roman" pitchFamily="18" charset="0"/>
                              <a:cs typeface="Times New Roman" pitchFamily="18" charset="0"/>
                            </a:rPr>
                            <m:t>307</m:t>
                          </m:r>
                          <m:r>
                            <m:rPr>
                              <m:nor/>
                            </m:rPr>
                            <a:rPr lang="en-US" sz="4000" b="0" i="0" smtClean="0">
                              <a:latin typeface="Times New Roman" pitchFamily="18" charset="0"/>
                              <a:cs typeface="Times New Roman" pitchFamily="18" charset="0"/>
                            </a:rPr>
                            <m:t>,</m:t>
                          </m:r>
                          <m:r>
                            <m:rPr>
                              <m:nor/>
                            </m:rPr>
                            <a:rPr lang="en-ZW" sz="4000">
                              <a:latin typeface="Times New Roman" pitchFamily="18" charset="0"/>
                              <a:cs typeface="Times New Roman" pitchFamily="18" charset="0"/>
                            </a:rPr>
                            <m:t>674</m:t>
                          </m:r>
                          <m:r>
                            <m:rPr>
                              <m:nor/>
                            </m:rPr>
                            <a:rPr lang="en-US" sz="4000" b="0" i="0" smtClean="0">
                              <a:latin typeface="Times New Roman" pitchFamily="18" charset="0"/>
                              <a:cs typeface="Times New Roman" pitchFamily="18" charset="0"/>
                            </a:rPr>
                            <m:t>,</m:t>
                          </m:r>
                          <m:r>
                            <m:rPr>
                              <m:nor/>
                            </m:rPr>
                            <a:rPr lang="en-ZW" sz="4000">
                              <a:latin typeface="Times New Roman" pitchFamily="18" charset="0"/>
                              <a:cs typeface="Times New Roman" pitchFamily="18" charset="0"/>
                            </a:rPr>
                            <m:t>368</m:t>
                          </m:r>
                          <m:r>
                            <m:rPr>
                              <m:nor/>
                            </m:rPr>
                            <a:rPr lang="en-US" sz="4000" b="0" i="0" smtClean="0">
                              <a:latin typeface="Times New Roman" pitchFamily="18" charset="0"/>
                              <a:cs typeface="Times New Roman" pitchFamily="18" charset="0"/>
                            </a:rPr>
                            <m:t>.</m:t>
                          </m:r>
                          <m:r>
                            <m:rPr>
                              <m:nor/>
                            </m:rPr>
                            <a:rPr lang="en-ZW" sz="4000">
                              <a:latin typeface="Times New Roman" pitchFamily="18" charset="0"/>
                              <a:cs typeface="Times New Roman" pitchFamily="18" charset="0"/>
                            </a:rPr>
                            <m:t>000 </m:t>
                          </m:r>
                          <m:r>
                            <m:rPr>
                              <m:nor/>
                            </m:rPr>
                            <a:rPr lang="en-ZW" sz="4000" smtClean="0">
                              <a:latin typeface="Times New Roman" pitchFamily="18" charset="0"/>
                              <a:cs typeface="Times New Roman" pitchFamily="18" charset="0"/>
                            </a:rPr>
                            <m:t> 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4000" i="0" smtClean="0">
                              <a:latin typeface="Times New Roman" pitchFamily="18" charset="0"/>
                              <a:cs typeface="Times New Roman" pitchFamily="18" charset="0"/>
                            </a:rPr>
                            <m:t>6∗120∗24∗6</m:t>
                          </m:r>
                        </m:den>
                      </m:f>
                    </m:oMath>
                  </m:oMathPara>
                </a14:m>
                <a:endParaRPr lang="en-US" sz="4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r" eaLnBrk="1" hangingPunct="1">
                  <a:buNone/>
                </a:pPr>
                <a:r>
                  <a:rPr lang="en-US" sz="4000" dirty="0" smtClean="0">
                    <a:latin typeface="Times New Roman" pitchFamily="18" charset="0"/>
                    <a:cs typeface="Times New Roman" pitchFamily="18" charset="0"/>
                  </a:rPr>
                  <a:t>=12612600</a:t>
                </a:r>
                <a:endParaRPr lang="en-US" sz="4000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" y="4024019"/>
                <a:ext cx="6172200" cy="3418114"/>
              </a:xfrm>
              <a:prstGeom prst="rect">
                <a:avLst/>
              </a:prstGeom>
              <a:blipFill rotWithShape="1">
                <a:blip r:embed="rId3"/>
                <a:stretch>
                  <a:fillRect r="-3356" b="-2067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352831" y="7688719"/>
            <a:ext cx="37582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HW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12.1#21-54x3</a:t>
            </a:r>
            <a:endParaRPr lang="en-ZW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079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735</TotalTime>
  <Words>442</Words>
  <Application>Microsoft Office PowerPoint</Application>
  <PresentationFormat>On-screen Show (4:3)</PresentationFormat>
  <Paragraphs>52</Paragraphs>
  <Slides>8</Slides>
  <Notes>8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1_Default Design</vt:lpstr>
      <vt:lpstr>12.1 The Fundamental Counting Principle and Permutations</vt:lpstr>
      <vt:lpstr>The Fundamental Counting Principle</vt:lpstr>
      <vt:lpstr>Example</vt:lpstr>
      <vt:lpstr>PowerPoint Presentation</vt:lpstr>
      <vt:lpstr>PowerPoint Presentation</vt:lpstr>
      <vt:lpstr>Example</vt:lpstr>
      <vt:lpstr>Example</vt:lpstr>
      <vt:lpstr>Example</vt:lpstr>
    </vt:vector>
  </TitlesOfParts>
  <Company>ccsd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12.4 Probability of Compound Events</dc:title>
  <dc:creator>Meriam P Freeman</dc:creator>
  <cp:lastModifiedBy>Raja, Sheila</cp:lastModifiedBy>
  <cp:revision>34</cp:revision>
  <dcterms:created xsi:type="dcterms:W3CDTF">2004-04-28T00:37:49Z</dcterms:created>
  <dcterms:modified xsi:type="dcterms:W3CDTF">2012-03-23T15:55:09Z</dcterms:modified>
</cp:coreProperties>
</file>